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7" r:id="rId3"/>
    <p:sldId id="259" r:id="rId4"/>
    <p:sldId id="258" r:id="rId5"/>
    <p:sldId id="276" r:id="rId6"/>
    <p:sldId id="260" r:id="rId7"/>
    <p:sldId id="274" r:id="rId8"/>
    <p:sldId id="275" r:id="rId9"/>
    <p:sldId id="264" r:id="rId10"/>
    <p:sldId id="265" r:id="rId11"/>
    <p:sldId id="267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39" autoAdjust="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s%20and%20Settings\&#1096;&#1082;&#1086;&#1083;&#1072;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4 класс </c:v>
                </c:pt>
              </c:strCache>
            </c:strRef>
          </c:tx>
          <c:invertIfNegative val="0"/>
          <c:cat>
            <c:strRef>
              <c:f>Лист1!$C$3:$E$3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Лист1!$C$4:$E$4</c:f>
              <c:numCache>
                <c:formatCode>0%</c:formatCode>
                <c:ptCount val="3"/>
                <c:pt idx="0">
                  <c:v>0.11000000000000001</c:v>
                </c:pt>
                <c:pt idx="1">
                  <c:v>0.22000000000000003</c:v>
                </c:pt>
                <c:pt idx="2">
                  <c:v>0.67000000000000015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5 класс </c:v>
                </c:pt>
              </c:strCache>
            </c:strRef>
          </c:tx>
          <c:invertIfNegative val="0"/>
          <c:cat>
            <c:strRef>
              <c:f>Лист1!$C$3:$E$3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Лист1!$C$5:$E$5</c:f>
              <c:numCache>
                <c:formatCode>0%</c:formatCode>
                <c:ptCount val="3"/>
                <c:pt idx="0">
                  <c:v>0.22000000000000003</c:v>
                </c:pt>
                <c:pt idx="1">
                  <c:v>0.33000000000000007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67552"/>
        <c:axId val="75133312"/>
        <c:axId val="0"/>
      </c:bar3DChart>
      <c:catAx>
        <c:axId val="7376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75133312"/>
        <c:crosses val="autoZero"/>
        <c:auto val="1"/>
        <c:lblAlgn val="ctr"/>
        <c:lblOffset val="100"/>
        <c:noMultiLvlLbl val="0"/>
      </c:catAx>
      <c:valAx>
        <c:axId val="75133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76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CC88469-624D-4AB7-85E5-AAAF2A5653B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4547D0D-AE7A-4B4D-862A-3C1406661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7872442" cy="56721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Тема:</a:t>
            </a:r>
          </a:p>
          <a:p>
            <a:pPr algn="ctr">
              <a:buNone/>
            </a:pPr>
            <a:r>
              <a:rPr lang="ru-RU" sz="2800" dirty="0" smtClean="0"/>
              <a:t>«</a:t>
            </a:r>
            <a:r>
              <a:rPr lang="ru-RU" sz="2800" dirty="0" smtClean="0"/>
              <a:t>Повышение качества образования на уроках русского языка через применение технологии процессуального мониторинга»</a:t>
            </a:r>
          </a:p>
          <a:p>
            <a:pPr algn="ctr">
              <a:buNone/>
            </a:pPr>
            <a:endParaRPr lang="ru-RU" sz="2800" dirty="0"/>
          </a:p>
          <a:p>
            <a:pPr algn="ctr">
              <a:buNone/>
            </a:pPr>
            <a:endParaRPr lang="ru-RU" sz="2800" dirty="0"/>
          </a:p>
          <a:p>
            <a:pPr algn="r">
              <a:buNone/>
            </a:pPr>
            <a:r>
              <a:rPr lang="ru-RU" sz="1800" dirty="0" smtClean="0"/>
              <a:t>Автор: учитель русского языка</a:t>
            </a:r>
          </a:p>
          <a:p>
            <a:pPr algn="r"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МБОУ «</a:t>
            </a:r>
            <a:r>
              <a:rPr lang="ru-RU" sz="1800" dirty="0" err="1" smtClean="0"/>
              <a:t>Ермолаевская</a:t>
            </a:r>
            <a:r>
              <a:rPr lang="ru-RU" sz="1800" dirty="0" smtClean="0"/>
              <a:t> ООШ»</a:t>
            </a:r>
            <a:endParaRPr lang="ru-RU" sz="1800" dirty="0" smtClean="0"/>
          </a:p>
          <a:p>
            <a:pPr algn="r">
              <a:buNone/>
            </a:pPr>
            <a:r>
              <a:rPr lang="ru-RU" sz="1800" dirty="0" smtClean="0"/>
              <a:t>Митякова С.С.  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5911551"/>
          </a:xfrm>
        </p:spPr>
        <p:txBody>
          <a:bodyPr/>
          <a:lstStyle/>
          <a:p>
            <a:pPr marL="18288" indent="0" algn="ctr">
              <a:buNone/>
            </a:pPr>
            <a:r>
              <a:rPr lang="ru-RU" dirty="0" smtClean="0"/>
              <a:t>Лист обратной связи</a:t>
            </a:r>
          </a:p>
          <a:p>
            <a:pPr marL="18288" indent="0" algn="ctr">
              <a:buNone/>
            </a:pPr>
            <a:r>
              <a:rPr lang="ru-RU" dirty="0" smtClean="0"/>
              <a:t>Тема: «Наклонение глагола»</a:t>
            </a:r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80123"/>
              </p:ext>
            </p:extLst>
          </p:nvPr>
        </p:nvGraphicFramePr>
        <p:xfrm>
          <a:off x="467545" y="1397000"/>
          <a:ext cx="8064895" cy="361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31586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Называю наклонение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Даю определение наклонениям</a:t>
                      </a:r>
                      <a:r>
                        <a:rPr lang="ru-RU" baseline="0" dirty="0" smtClean="0"/>
                        <a:t>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Определяю наклонение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Составляю предложения, используя глаголы разных наклонений </a:t>
                      </a:r>
                      <a:endParaRPr lang="ru-RU" dirty="0"/>
                    </a:p>
                  </a:txBody>
                  <a:tcPr/>
                </a:tc>
              </a:tr>
              <a:tr h="457506">
                <a:tc>
                  <a:txBody>
                    <a:bodyPr/>
                    <a:lstStyle/>
                    <a:p>
                      <a:r>
                        <a:rPr lang="ru-RU" dirty="0" smtClean="0"/>
                        <a:t>Ф.И.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8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5767535"/>
          </a:xfrm>
        </p:spPr>
        <p:txBody>
          <a:bodyPr>
            <a:normAutofit fontScale="92500" lnSpcReduction="10000"/>
          </a:bodyPr>
          <a:lstStyle/>
          <a:p>
            <a:pPr marL="18288" indent="0" algn="ctr">
              <a:buNone/>
            </a:pPr>
            <a:r>
              <a:rPr lang="ru-RU" sz="5400" dirty="0" smtClean="0"/>
              <a:t> </a:t>
            </a:r>
          </a:p>
          <a:p>
            <a:pPr marL="18288" indent="0" algn="ctr">
              <a:buNone/>
            </a:pPr>
            <a:endParaRPr lang="ru-RU" sz="5400" dirty="0" smtClean="0"/>
          </a:p>
          <a:p>
            <a:pPr marL="18288" indent="0" algn="ctr">
              <a:buNone/>
            </a:pPr>
            <a:r>
              <a:rPr lang="ru-RU" sz="5400" dirty="0" smtClean="0"/>
              <a:t>Рефлексия</a:t>
            </a:r>
            <a:endParaRPr lang="ru-RU" sz="5400" dirty="0"/>
          </a:p>
          <a:p>
            <a:pPr marL="18288" indent="0" algn="ctr">
              <a:buNone/>
            </a:pPr>
            <a:endParaRPr lang="ru-RU" sz="5400" dirty="0" smtClean="0"/>
          </a:p>
          <a:p>
            <a:pPr marL="18288" indent="0" algn="ctr">
              <a:buNone/>
            </a:pPr>
            <a:r>
              <a:rPr lang="ru-RU" sz="5400" dirty="0" smtClean="0"/>
              <a:t>Сопоставление целей с результатами у каждого ученика</a:t>
            </a:r>
            <a:endParaRPr lang="ru-RU" sz="5400" dirty="0"/>
          </a:p>
          <a:p>
            <a:pPr marL="18288" indent="0">
              <a:buNone/>
            </a:pPr>
            <a:endParaRPr lang="ru-RU" sz="5400" dirty="0" smtClean="0"/>
          </a:p>
          <a:p>
            <a:pPr marL="18288" indent="0">
              <a:buNone/>
            </a:pPr>
            <a:endParaRPr lang="ru-RU" sz="5400" dirty="0" smtClean="0"/>
          </a:p>
          <a:p>
            <a:pPr marL="18288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9031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5551511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600" dirty="0" smtClean="0"/>
              <a:t>Каковы же результаты использования процессуального мониторинга на уроках русского языка? </a:t>
            </a:r>
          </a:p>
          <a:p>
            <a:pPr marL="18288" indent="0" algn="ctr">
              <a:buNone/>
            </a:pPr>
            <a:endParaRPr lang="ru-RU" sz="3600" dirty="0" smtClean="0"/>
          </a:p>
          <a:p>
            <a:pPr marL="18288" indent="0" algn="ctr">
              <a:buNone/>
            </a:pPr>
            <a:r>
              <a:rPr lang="ru-RU" sz="3600" dirty="0" smtClean="0"/>
              <a:t>Влияет ли данная технология на повышение качества образования?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244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500042"/>
          <a:ext cx="807246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685801"/>
            <a:ext cx="7586690" cy="56721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Технология процессуального мониторинга направлена на повышение качества образования и  дает более высокие результаты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685801"/>
            <a:ext cx="7729566" cy="56007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Спасибо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85801"/>
            <a:ext cx="7978080" cy="5623519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ru-RU" sz="3200" dirty="0" smtClean="0"/>
              <a:t>Процессуальный мониторинг – процедура отслеживания результатов обучения предмету через  организацию системы контроля, сбора, обработки информации, представляющий собой совокупность показателей для анализа, прогноза и моделирования учебного процесса, направленного для достижения поставленных целей.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913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562351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5400" dirty="0" smtClean="0"/>
              <a:t>  </a:t>
            </a:r>
            <a:r>
              <a:rPr lang="ru-RU" sz="4800" dirty="0" smtClean="0"/>
              <a:t>Переработка, анализ рабочей образовательной программы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4785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4290"/>
            <a:ext cx="7690048" cy="642941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u="sng" dirty="0" smtClean="0"/>
              <a:t>Конкретные умения по теме «Глагол» ( из рабочей образовательной программы ) :</a:t>
            </a:r>
          </a:p>
          <a:p>
            <a:r>
              <a:rPr lang="ru-RU" dirty="0" smtClean="0"/>
              <a:t>- что обозначает глагол;</a:t>
            </a:r>
          </a:p>
          <a:p>
            <a:r>
              <a:rPr lang="ru-RU" dirty="0" smtClean="0"/>
              <a:t>- слитное и раздельное написание </a:t>
            </a:r>
            <a:r>
              <a:rPr lang="ru-RU" i="1" dirty="0" smtClean="0"/>
              <a:t>не </a:t>
            </a:r>
            <a:r>
              <a:rPr lang="ru-RU" dirty="0" smtClean="0"/>
              <a:t>с глаголами;</a:t>
            </a:r>
          </a:p>
          <a:p>
            <a:r>
              <a:rPr lang="ru-RU" dirty="0" smtClean="0"/>
              <a:t>- как образуются глаголы;</a:t>
            </a:r>
          </a:p>
          <a:p>
            <a:r>
              <a:rPr lang="ru-RU" dirty="0" smtClean="0"/>
              <a:t>- вид глагола;</a:t>
            </a:r>
          </a:p>
          <a:p>
            <a:r>
              <a:rPr lang="ru-RU" dirty="0" smtClean="0"/>
              <a:t>- корни с чередованием букв </a:t>
            </a:r>
            <a:r>
              <a:rPr lang="ru-RU" i="1" dirty="0" smtClean="0"/>
              <a:t>е-и</a:t>
            </a:r>
            <a:r>
              <a:rPr lang="ru-RU" dirty="0" smtClean="0"/>
              <a:t>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инфинитив;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правописание –</a:t>
            </a:r>
            <a:r>
              <a:rPr lang="ru-RU" i="1" dirty="0" err="1" smtClean="0"/>
              <a:t>тся</a:t>
            </a:r>
            <a:r>
              <a:rPr lang="ru-RU" dirty="0" smtClean="0"/>
              <a:t> и –</a:t>
            </a:r>
            <a:r>
              <a:rPr lang="ru-RU" i="1" dirty="0" err="1" smtClean="0"/>
              <a:t>ться</a:t>
            </a:r>
            <a:r>
              <a:rPr lang="ru-RU" i="1" dirty="0" smtClean="0"/>
              <a:t> </a:t>
            </a:r>
            <a:r>
              <a:rPr lang="ru-RU" dirty="0" smtClean="0"/>
              <a:t>в глаголах;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наклонение глагола;</a:t>
            </a:r>
          </a:p>
          <a:p>
            <a:r>
              <a:rPr lang="ru-RU" i="1" dirty="0" smtClean="0"/>
              <a:t>- </a:t>
            </a:r>
            <a:r>
              <a:rPr lang="ru-RU" dirty="0" smtClean="0"/>
              <a:t>как образуется сослагательное (повелительное) наклонение глагола;</a:t>
            </a:r>
          </a:p>
          <a:p>
            <a:r>
              <a:rPr lang="ru-RU" dirty="0" smtClean="0"/>
              <a:t>-времена глагола;</a:t>
            </a:r>
          </a:p>
          <a:p>
            <a:r>
              <a:rPr lang="ru-RU" dirty="0" smtClean="0"/>
              <a:t>- спряжение глагола. Лицо и число.</a:t>
            </a:r>
          </a:p>
          <a:p>
            <a:r>
              <a:rPr lang="ru-RU" dirty="0" smtClean="0"/>
              <a:t>- правописание безударных личных окончаний глаголов;</a:t>
            </a:r>
          </a:p>
          <a:p>
            <a:r>
              <a:rPr lang="ru-RU" dirty="0" smtClean="0"/>
              <a:t>-безличные глаголы. Переходные / непереходные глаголы.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2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548681"/>
            <a:ext cx="7906072" cy="5904656"/>
          </a:xfrm>
        </p:spPr>
        <p:txBody>
          <a:bodyPr/>
          <a:lstStyle/>
          <a:p>
            <a:pPr marL="18288" indent="0" algn="ctr">
              <a:buNone/>
            </a:pPr>
            <a:r>
              <a:rPr lang="ru-RU" dirty="0"/>
              <a:t>Лист достижений учащихся</a:t>
            </a:r>
          </a:p>
          <a:p>
            <a:pPr marL="18288" indent="0" algn="ctr">
              <a:buNone/>
            </a:pPr>
            <a:r>
              <a:rPr lang="ru-RU" dirty="0"/>
              <a:t>Тема: «</a:t>
            </a:r>
            <a:r>
              <a:rPr lang="ru-RU" dirty="0" smtClean="0"/>
              <a:t>Глагол»</a:t>
            </a:r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endParaRPr lang="ru-RU" dirty="0"/>
          </a:p>
          <a:p>
            <a:pPr marL="18288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16" y="1254144"/>
            <a:ext cx="8358187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30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20688"/>
            <a:ext cx="7762056" cy="569552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5400" dirty="0" smtClean="0"/>
              <a:t> Целеполагание</a:t>
            </a:r>
          </a:p>
          <a:p>
            <a:pPr marL="18288" indent="0" algn="ctr">
              <a:buNone/>
            </a:pPr>
            <a:r>
              <a:rPr lang="ru-RU" sz="3200" dirty="0" smtClean="0"/>
              <a:t>Цели обучения формулируются как результаты обучения, выраженные в деятельности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62277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48033"/>
          <a:ext cx="8643965" cy="675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793"/>
                <a:gridCol w="1728793"/>
                <a:gridCol w="1728793"/>
                <a:gridCol w="1728793"/>
                <a:gridCol w="1728793"/>
              </a:tblGrid>
              <a:tr h="1450952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делает 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делает учащийся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Глаголы,</a:t>
                      </a:r>
                      <a:r>
                        <a:rPr lang="ru-RU" baseline="0" dirty="0" smtClean="0"/>
                        <a:t> определяющие деятельность учащихся</a:t>
                      </a:r>
                      <a:endParaRPr lang="ru-RU" dirty="0"/>
                    </a:p>
                  </a:txBody>
                  <a:tcPr/>
                </a:tc>
              </a:tr>
              <a:tr h="906845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и отбор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Рассказывает, показывает, </a:t>
                      </a:r>
                    </a:p>
                    <a:p>
                      <a:r>
                        <a:rPr lang="ru-RU" dirty="0" smtClean="0"/>
                        <a:t>направляет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Воспринимает, запоминает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Перечислить, запомнить, назвать</a:t>
                      </a:r>
                      <a:endParaRPr lang="ru-RU" dirty="0"/>
                    </a:p>
                  </a:txBody>
                  <a:tcPr/>
                </a:tc>
              </a:tr>
              <a:tr h="906845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Сравнивает,</a:t>
                      </a:r>
                      <a:r>
                        <a:rPr lang="ru-RU" baseline="0" dirty="0" smtClean="0"/>
                        <a:t> демонстрирует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Объясняет, демонстрирует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Обсудить, определить, рассказать</a:t>
                      </a:r>
                      <a:endParaRPr lang="ru-RU" dirty="0"/>
                    </a:p>
                  </a:txBody>
                  <a:tcPr/>
                </a:tc>
              </a:tr>
              <a:tr h="90684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понятий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Наблюдает, </a:t>
                      </a:r>
                    </a:p>
                    <a:p>
                      <a:r>
                        <a:rPr lang="ru-RU" dirty="0" smtClean="0"/>
                        <a:t>критикует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Решает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Применить, </a:t>
                      </a:r>
                    </a:p>
                    <a:p>
                      <a:r>
                        <a:rPr lang="ru-RU" dirty="0" smtClean="0"/>
                        <a:t>вычислить, </a:t>
                      </a:r>
                    </a:p>
                    <a:p>
                      <a:r>
                        <a:rPr lang="ru-RU" dirty="0" smtClean="0"/>
                        <a:t>выбрать</a:t>
                      </a:r>
                      <a:endParaRPr lang="ru-RU" dirty="0"/>
                    </a:p>
                  </a:txBody>
                  <a:tcPr/>
                </a:tc>
              </a:tr>
              <a:tr h="906845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Разбиение информации на части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Направляет, </a:t>
                      </a:r>
                    </a:p>
                    <a:p>
                      <a:r>
                        <a:rPr lang="ru-RU" dirty="0" smtClean="0"/>
                        <a:t>исследует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Разделяет, </a:t>
                      </a:r>
                    </a:p>
                    <a:p>
                      <a:r>
                        <a:rPr lang="ru-RU" dirty="0" smtClean="0"/>
                        <a:t>обсуждает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Сравнить, </a:t>
                      </a:r>
                    </a:p>
                    <a:p>
                      <a:r>
                        <a:rPr lang="ru-RU" dirty="0" smtClean="0"/>
                        <a:t>разделить, </a:t>
                      </a:r>
                    </a:p>
                    <a:p>
                      <a:r>
                        <a:rPr lang="ru-RU" dirty="0" smtClean="0"/>
                        <a:t>выбрать</a:t>
                      </a:r>
                      <a:endParaRPr lang="ru-RU" dirty="0"/>
                    </a:p>
                  </a:txBody>
                  <a:tcPr/>
                </a:tc>
              </a:tr>
              <a:tr h="724790">
                <a:tc>
                  <a:txBody>
                    <a:bodyPr/>
                    <a:lstStyle/>
                    <a:p>
                      <a:r>
                        <a:rPr lang="ru-RU" dirty="0" smtClean="0"/>
                        <a:t>Синтез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Компиляция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Обобщает, планирует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Обобщает, формулирует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Разработать, </a:t>
                      </a:r>
                      <a:endParaRPr lang="ru-RU" dirty="0"/>
                    </a:p>
                  </a:txBody>
                  <a:tcPr/>
                </a:tc>
              </a:tr>
              <a:tr h="906845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Оценивание на основе критериев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Уточняет, допускает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Дискутирует, оценивает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Доказать, убедить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611188" y="685800"/>
            <a:ext cx="7618412" cy="5767388"/>
          </a:xfrm>
        </p:spPr>
        <p:txBody>
          <a:bodyPr/>
          <a:lstStyle/>
          <a:p>
            <a:pPr marL="18288" indent="0" algn="ctr">
              <a:buNone/>
            </a:pPr>
            <a:r>
              <a:rPr lang="ru-RU" sz="2800" dirty="0"/>
              <a:t>Урок русского языка</a:t>
            </a:r>
          </a:p>
          <a:p>
            <a:pPr marL="18288" indent="0" algn="ctr">
              <a:buNone/>
            </a:pPr>
            <a:r>
              <a:rPr lang="ru-RU" sz="2800" dirty="0"/>
              <a:t> в 5 классе. </a:t>
            </a:r>
          </a:p>
          <a:p>
            <a:pPr marL="18288" indent="0" algn="ctr">
              <a:buNone/>
            </a:pPr>
            <a:r>
              <a:rPr lang="ru-RU" sz="2800" dirty="0"/>
              <a:t>Тема: «Наклонение глагола»</a:t>
            </a:r>
          </a:p>
          <a:p>
            <a:pPr marL="18288" indent="0" algn="ctr">
              <a:buNone/>
            </a:pPr>
            <a:endParaRPr lang="ru-RU" sz="2800" dirty="0"/>
          </a:p>
          <a:p>
            <a:pPr marL="18288" indent="0" algn="ctr">
              <a:buNone/>
            </a:pPr>
            <a:r>
              <a:rPr lang="ru-RU" sz="2800" dirty="0"/>
              <a:t>Цели-результаты на урок: </a:t>
            </a:r>
          </a:p>
          <a:p>
            <a:pPr marL="18288" indent="0">
              <a:buNone/>
            </a:pPr>
            <a:r>
              <a:rPr lang="ru-RU" sz="2800" dirty="0"/>
              <a:t>-называть наклонения глаголов;</a:t>
            </a:r>
          </a:p>
          <a:p>
            <a:pPr marL="18288" indent="0">
              <a:buNone/>
            </a:pPr>
            <a:r>
              <a:rPr lang="ru-RU" sz="2800" dirty="0"/>
              <a:t>-давать определения наклонениям глагола; </a:t>
            </a:r>
          </a:p>
          <a:p>
            <a:pPr marL="18288" indent="0">
              <a:buNone/>
            </a:pPr>
            <a:r>
              <a:rPr lang="ru-RU" sz="2800" dirty="0"/>
              <a:t>-определять наклонения глагола; </a:t>
            </a:r>
          </a:p>
          <a:p>
            <a:pPr marL="18288" indent="0">
              <a:buNone/>
            </a:pPr>
            <a:r>
              <a:rPr lang="ru-RU" sz="2800" dirty="0"/>
              <a:t>-составлять предложения, используя глаголы разных наклонений.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55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7762056" cy="5839543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endParaRPr lang="ru-RU" sz="5400" dirty="0" smtClean="0"/>
          </a:p>
          <a:p>
            <a:pPr marL="18288" indent="0" algn="ctr">
              <a:buNone/>
            </a:pPr>
            <a:endParaRPr lang="ru-RU" sz="5400" dirty="0"/>
          </a:p>
          <a:p>
            <a:pPr marL="18288" indent="0" algn="ctr">
              <a:buNone/>
            </a:pPr>
            <a:r>
              <a:rPr lang="ru-RU" sz="5400" dirty="0" smtClean="0"/>
              <a:t> Листы обратной связи </a:t>
            </a:r>
          </a:p>
          <a:p>
            <a:pPr marL="18288" indent="0" algn="ctr">
              <a:buNone/>
            </a:pPr>
            <a:r>
              <a:rPr lang="ru-RU" sz="2400" dirty="0" smtClean="0"/>
              <a:t>Документ, используемый учителем для формирования, а также для качественной и количественной оценки результатов деятельности учащихся по освоению определенных, четко обозначенных результатов образования</a:t>
            </a:r>
            <a:endParaRPr lang="ru-RU" sz="2400" dirty="0"/>
          </a:p>
          <a:p>
            <a:pPr marL="18288" indent="0" algn="ctr">
              <a:buNone/>
            </a:pPr>
            <a:endParaRPr lang="ru-RU" sz="5400" dirty="0" smtClean="0"/>
          </a:p>
          <a:p>
            <a:pPr marL="18288" indent="0" algn="ctr">
              <a:buNone/>
            </a:pPr>
            <a:endParaRPr lang="ru-RU" sz="5400" dirty="0"/>
          </a:p>
          <a:p>
            <a:pPr marL="18288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27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446</Words>
  <Application>Microsoft Office PowerPoint</Application>
  <PresentationFormat>Экран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АртемСвета</dc:creator>
  <cp:lastModifiedBy>АртемСвета</cp:lastModifiedBy>
  <cp:revision>21</cp:revision>
  <dcterms:created xsi:type="dcterms:W3CDTF">2014-03-24T11:55:37Z</dcterms:created>
  <dcterms:modified xsi:type="dcterms:W3CDTF">2014-03-25T14:56:17Z</dcterms:modified>
</cp:coreProperties>
</file>